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62" r:id="rId5"/>
    <p:sldId id="264" r:id="rId6"/>
    <p:sldId id="259" r:id="rId7"/>
    <p:sldId id="260"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15.09.2022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857232"/>
            <a:ext cx="8501090" cy="4071942"/>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kk-KZ" sz="5400" b="1" u="sng"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Офис-регистратордың</a:t>
            </a:r>
            <a:r>
              <a:rPr lang="kk-KZ" sz="5400" b="1"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 </a:t>
            </a:r>
            <a:br>
              <a:rPr lang="kk-KZ" sz="5400" b="1"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br>
            <a:r>
              <a:rPr lang="kk-KZ" sz="5400" b="1"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2022-2023 оқу жылына арналған жұмыс жоспары</a:t>
            </a:r>
            <a:endParaRPr lang="ru-RU" sz="4800" b="1"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2976" y="928670"/>
            <a:ext cx="7143800" cy="4308872"/>
          </a:xfrm>
          <a:prstGeom prst="rect">
            <a:avLst/>
          </a:prstGeom>
        </p:spPr>
        <p:txBody>
          <a:bodyPr wrap="square">
            <a:spAutoFit/>
          </a:bodyPr>
          <a:lstStyle/>
          <a:p>
            <a:pPr algn="ctr"/>
            <a:r>
              <a:rPr lang="kk-KZ" sz="4400" b="1" u="sng" dirty="0" smtClean="0">
                <a:solidFill>
                  <a:schemeClr val="bg2">
                    <a:lumMod val="50000"/>
                  </a:schemeClr>
                </a:solidFill>
                <a:effectLst>
                  <a:outerShdw blurRad="38100" dist="38100" dir="2700000" algn="tl">
                    <a:srgbClr val="000000">
                      <a:alpha val="43137"/>
                    </a:srgbClr>
                  </a:outerShdw>
                </a:effectLst>
                <a:latin typeface="Arial" pitchFamily="34" charset="0"/>
                <a:cs typeface="Arial" pitchFamily="34" charset="0"/>
              </a:rPr>
              <a:t>Офис-регистратор қызметінің миссиясы:</a:t>
            </a:r>
          </a:p>
          <a:p>
            <a:pPr algn="ctr"/>
            <a:endParaRPr lang="kk-KZ" sz="2800" dirty="0" smtClean="0">
              <a:latin typeface="Arial" pitchFamily="34" charset="0"/>
              <a:cs typeface="Arial" pitchFamily="34" charset="0"/>
            </a:endParaRPr>
          </a:p>
          <a:p>
            <a:pPr algn="ctr"/>
            <a:r>
              <a:rPr lang="kk-KZ" sz="2800" dirty="0" smtClean="0">
                <a:solidFill>
                  <a:schemeClr val="bg2">
                    <a:lumMod val="25000"/>
                  </a:schemeClr>
                </a:solidFill>
                <a:latin typeface="Arial" pitchFamily="34" charset="0"/>
                <a:cs typeface="Arial" pitchFamily="34" charset="0"/>
              </a:rPr>
              <a:t>“Бизнес, технология және спорт салаларында бәсекеге </a:t>
            </a:r>
            <a:r>
              <a:rPr lang="kk-KZ" sz="2800" smtClean="0">
                <a:solidFill>
                  <a:schemeClr val="bg2">
                    <a:lumMod val="25000"/>
                  </a:schemeClr>
                </a:solidFill>
                <a:latin typeface="Arial" pitchFamily="34" charset="0"/>
                <a:cs typeface="Arial" pitchFamily="34" charset="0"/>
              </a:rPr>
              <a:t>қабілетті </a:t>
            </a:r>
            <a:r>
              <a:rPr lang="kk-KZ" sz="2800" smtClean="0">
                <a:solidFill>
                  <a:schemeClr val="bg2">
                    <a:lumMod val="25000"/>
                  </a:schemeClr>
                </a:solidFill>
                <a:latin typeface="Arial" pitchFamily="34" charset="0"/>
                <a:cs typeface="Arial" pitchFamily="34" charset="0"/>
              </a:rPr>
              <a:t>мамандарды </a:t>
            </a:r>
            <a:r>
              <a:rPr lang="kk-KZ" sz="2800" dirty="0" smtClean="0">
                <a:solidFill>
                  <a:schemeClr val="bg2">
                    <a:lumMod val="25000"/>
                  </a:schemeClr>
                </a:solidFill>
                <a:latin typeface="Arial" pitchFamily="34" charset="0"/>
                <a:cs typeface="Arial" pitchFamily="34" charset="0"/>
              </a:rPr>
              <a:t>дайындау мақсатында білім беру қызметтерінің сапасын арттыру үшін оқу процесін тиімді басқаруға үлес қосу”</a:t>
            </a:r>
          </a:p>
          <a:p>
            <a:endParaRPr lang="kk-KZ"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Главная - Platon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Главная - Platon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Главная - Platon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2" name="AutoShape 8" descr="https://platonus.kz/images/College/College1.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https://platonus.kz/images/College/College1.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5" name="Picture 11"/>
          <p:cNvPicPr>
            <a:picLocks noChangeAspect="1" noChangeArrowheads="1"/>
          </p:cNvPicPr>
          <p:nvPr/>
        </p:nvPicPr>
        <p:blipFill>
          <a:blip r:embed="rId2"/>
          <a:srcRect l="8236" t="23437" r="39604" b="19497"/>
          <a:stretch>
            <a:fillRect/>
          </a:stretch>
        </p:blipFill>
        <p:spPr bwMode="auto">
          <a:xfrm>
            <a:off x="1142976" y="214290"/>
            <a:ext cx="7786742" cy="2500330"/>
          </a:xfrm>
          <a:prstGeom prst="rect">
            <a:avLst/>
          </a:prstGeom>
          <a:ln>
            <a:noFill/>
          </a:ln>
          <a:effectLst>
            <a:softEdge rad="112500"/>
          </a:effectLst>
        </p:spPr>
      </p:pic>
      <p:pic>
        <p:nvPicPr>
          <p:cNvPr id="1036" name="Picture 12"/>
          <p:cNvPicPr>
            <a:picLocks noChangeAspect="1" noChangeArrowheads="1"/>
          </p:cNvPicPr>
          <p:nvPr/>
        </p:nvPicPr>
        <p:blipFill>
          <a:blip r:embed="rId3"/>
          <a:srcRect l="5527" t="23505" r="9919" b="8220"/>
          <a:stretch>
            <a:fillRect/>
          </a:stretch>
        </p:blipFill>
        <p:spPr bwMode="auto">
          <a:xfrm>
            <a:off x="1071538" y="3143248"/>
            <a:ext cx="7143800" cy="3166930"/>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ChangeAspect="1" noChangeArrowheads="1"/>
          </p:cNvPicPr>
          <p:nvPr/>
        </p:nvPicPr>
        <p:blipFill>
          <a:blip r:embed="rId2"/>
          <a:srcRect l="34745" t="18468" r="32408" b="22706"/>
          <a:stretch>
            <a:fillRect/>
          </a:stretch>
        </p:blipFill>
        <p:spPr bwMode="auto">
          <a:xfrm>
            <a:off x="2214546" y="1643050"/>
            <a:ext cx="4929222" cy="4756267"/>
          </a:xfrm>
          <a:prstGeom prst="rect">
            <a:avLst/>
          </a:prstGeom>
          <a:noFill/>
          <a:ln w="9525">
            <a:noFill/>
            <a:miter lim="800000"/>
            <a:headEnd/>
            <a:tailEnd/>
          </a:ln>
          <a:effectLst/>
        </p:spPr>
      </p:pic>
      <p:sp>
        <p:nvSpPr>
          <p:cNvPr id="3" name="Прямоугольник 2"/>
          <p:cNvSpPr/>
          <p:nvPr/>
        </p:nvSpPr>
        <p:spPr>
          <a:xfrm>
            <a:off x="1071538" y="571480"/>
            <a:ext cx="6858048" cy="769441"/>
          </a:xfrm>
          <a:prstGeom prst="rect">
            <a:avLst/>
          </a:prstGeom>
        </p:spPr>
        <p:txBody>
          <a:bodyPr wrap="square">
            <a:spAutoFit/>
          </a:bodyPr>
          <a:lstStyle/>
          <a:p>
            <a:r>
              <a:rPr lang="en-US" sz="4400" b="1" dirty="0" smtClean="0">
                <a:solidFill>
                  <a:srgbClr val="002060"/>
                </a:solidFill>
                <a:effectLst>
                  <a:outerShdw blurRad="38100" dist="38100" dir="2700000" algn="tl">
                    <a:srgbClr val="000000">
                      <a:alpha val="43137"/>
                    </a:srgbClr>
                  </a:outerShdw>
                </a:effectLst>
              </a:rPr>
              <a:t>http:</a:t>
            </a:r>
            <a:r>
              <a:rPr lang="kk-KZ" sz="4400" b="1" dirty="0" smtClean="0">
                <a:solidFill>
                  <a:srgbClr val="002060"/>
                </a:solidFill>
                <a:effectLst>
                  <a:outerShdw blurRad="38100" dist="38100" dir="2700000" algn="tl">
                    <a:srgbClr val="000000">
                      <a:alpha val="43137"/>
                    </a:srgbClr>
                  </a:outerShdw>
                </a:effectLst>
              </a:rPr>
              <a:t> </a:t>
            </a:r>
            <a:r>
              <a:rPr lang="en-US" sz="4400" b="1" dirty="0" smtClean="0">
                <a:solidFill>
                  <a:srgbClr val="002060"/>
                </a:solidFill>
                <a:effectLst>
                  <a:outerShdw blurRad="38100" dist="38100" dir="2700000" algn="tl">
                    <a:srgbClr val="000000">
                      <a:alpha val="43137"/>
                    </a:srgbClr>
                  </a:outerShdw>
                </a:effectLst>
              </a:rPr>
              <a:t>45.8.118.95</a:t>
            </a:r>
            <a:endParaRPr lang="ru-RU" sz="44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1071538" y="500042"/>
            <a:ext cx="7643866" cy="563231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PLATONUS жүйесі ақпараттық технологиялар дәуірінде оқытушылардың кәсіби дамуын, түлектердің бәсекеге қабілеттілігін және студенттердің заман талабына сай жетілуіне мүмкіндік беретін білім беру саласындағы ыңғайлы интерфейс.</a:t>
            </a:r>
            <a:endParaRPr kumimoji="0" lang="ru-RU" sz="1200" b="0" i="0" u="none" strike="noStrike" cap="none" normalizeH="0" baseline="0" dirty="0" smtClean="0">
              <a:ln>
                <a:noFill/>
              </a:ln>
              <a:solidFill>
                <a:srgbClr val="002060"/>
              </a:solidFill>
              <a:effectLst/>
              <a:latin typeface="Arial" pitchFamily="34" charset="0"/>
              <a:cs typeface="Arial" pitchFamily="34" charset="0"/>
            </a:endParaRPr>
          </a:p>
          <a:p>
            <a:pPr lvl="0" indent="228600" algn="just" eaLnBrk="0" fontAlgn="base" hangingPunct="0">
              <a:spcBef>
                <a:spcPct val="0"/>
              </a:spcBef>
              <a:spcAft>
                <a:spcPct val="0"/>
              </a:spcAft>
            </a:pP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Қазіргі таңда барлық курс </a:t>
            </a:r>
            <a:r>
              <a:rPr lang="kk-KZ" sz="2400" dirty="0" smtClean="0">
                <a:solidFill>
                  <a:srgbClr val="002060"/>
                </a:solidFill>
                <a:latin typeface="Arial" pitchFamily="34" charset="0"/>
                <a:ea typeface="Times New Roman" pitchFamily="18" charset="0"/>
                <a:cs typeface="Arial" pitchFamily="34" charset="0"/>
              </a:rPr>
              <a:t>студенттері </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мен </a:t>
            </a:r>
            <a:r>
              <a:rPr lang="kk-KZ" sz="2400" dirty="0" smtClean="0">
                <a:solidFill>
                  <a:srgbClr val="002060"/>
                </a:solidFill>
                <a:latin typeface="Arial" pitchFamily="34" charset="0"/>
                <a:ea typeface="Times New Roman" pitchFamily="18" charset="0"/>
                <a:cs typeface="Arial" pitchFamily="34" charset="0"/>
              </a:rPr>
              <a:t>оқытушылар </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үшін платформа ашық</a:t>
            </a: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endParaRPr kumimoji="0" lang="ru-RU" sz="1200" b="0" i="0" u="none" strike="noStrike" cap="none" normalizeH="0" baseline="0" dirty="0" smtClean="0">
              <a:ln>
                <a:noFill/>
              </a:ln>
              <a:solidFill>
                <a:srgbClr val="00206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Әрбір студент өзінің логин-пароль арқылы жеке виртуалды кабинетінде жаңа оқу жылының оқу күнтізбесін, жеке оқу жоспарын (ИУП), колледждің электрондық кітапханадағы қорын, күнделікті сабақтың кестесін, сессия кезінде әр емтихан аяқталған соң транскриптке түскен бағаларын көре алады. </a:t>
            </a:r>
            <a:endParaRPr kumimoji="0" lang="kk-KZ" sz="36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14290"/>
            <a:ext cx="8572560" cy="655564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kk-KZ" sz="3200" b="1" u="sng" dirty="0" smtClean="0">
                <a:solidFill>
                  <a:schemeClr val="bg2">
                    <a:lumMod val="50000"/>
                  </a:schemeClr>
                </a:solidFill>
                <a:latin typeface="Arial" pitchFamily="34" charset="0"/>
                <a:cs typeface="Arial" pitchFamily="34" charset="0"/>
              </a:rPr>
              <a:t>Офис-регистратор қызметінің негізгі бағыттары:</a:t>
            </a:r>
          </a:p>
          <a:p>
            <a:endParaRPr lang="kk-KZ" sz="1100" i="1" dirty="0" smtClean="0">
              <a:latin typeface="Arial" pitchFamily="34" charset="0"/>
              <a:cs typeface="Arial" pitchFamily="34" charset="0"/>
            </a:endParaRP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Абитуриенттерді колледжге қабылдау бұйырығы негізінде жаңа қабылданған барлық студенттерді базаға енгізу;</a:t>
            </a: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студенттердің жеке оқу жоспарларын құру;</a:t>
            </a: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 колледждің сапа саласындағы саясатын жүзеге асыруға қатысу;</a:t>
            </a: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академиялық топтарды қалыптастыру;</a:t>
            </a: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білім алушылар құрамының қозғалысы яғни оқуға қабылдау, оқудан шығару, қайта қабылдау, басқа ОО-на, басқа ОО-нан ауыстыру, академиялық демалысқа ресімдеу, тегін өзгерту бұйрықтары бойынша өңдеу жұмыстары;</a:t>
            </a: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 рейтингтік бақылауды ұйымдастыру және бақылау;</a:t>
            </a:r>
          </a:p>
          <a:p>
            <a:pPr marL="630238">
              <a:buFont typeface="Wingdings" pitchFamily="2" charset="2"/>
              <a:buChar char="Ø"/>
            </a:pPr>
            <a:r>
              <a:rPr lang="kk-KZ" sz="2300" i="1" dirty="0" smtClean="0">
                <a:solidFill>
                  <a:schemeClr val="accent1">
                    <a:lumMod val="50000"/>
                  </a:schemeClr>
                </a:solidFill>
                <a:latin typeface="Arial" pitchFamily="34" charset="0"/>
                <a:cs typeface="Arial" pitchFamily="34" charset="0"/>
              </a:rPr>
              <a:t> студенттердің оқу жетістіктерінің бүкіл тарихын тіркеу;</a:t>
            </a:r>
            <a:endParaRPr lang="kk-KZ" sz="2300" i="1" dirty="0">
              <a:solidFill>
                <a:schemeClr val="accent1">
                  <a:lumMod val="50000"/>
                </a:schemeClr>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785794"/>
            <a:ext cx="7929618" cy="553997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kk-KZ" sz="2400" dirty="0" smtClean="0">
              <a:solidFill>
                <a:schemeClr val="accent1">
                  <a:lumMod val="50000"/>
                </a:schemeClr>
              </a:solidFill>
              <a:latin typeface="Arial" pitchFamily="34" charset="0"/>
              <a:cs typeface="Arial" pitchFamily="34" charset="0"/>
            </a:endParaRPr>
          </a:p>
          <a:p>
            <a:pPr marL="630238">
              <a:buFont typeface="Wingdings" pitchFamily="2" charset="2"/>
              <a:buChar char="Ø"/>
            </a:pPr>
            <a:r>
              <a:rPr lang="kk-KZ" sz="2400" dirty="0" smtClean="0">
                <a:solidFill>
                  <a:schemeClr val="accent1">
                    <a:lumMod val="50000"/>
                  </a:schemeClr>
                </a:solidFill>
                <a:latin typeface="Arial" pitchFamily="34" charset="0"/>
                <a:cs typeface="Arial" pitchFamily="34" charset="0"/>
              </a:rPr>
              <a:t>кестеге сай электрондық тестілеу нысанында емтихандардың өткізілуін ұйымдастыру және бақылау;</a:t>
            </a:r>
          </a:p>
          <a:p>
            <a:pPr marL="630238">
              <a:buFont typeface="Wingdings" pitchFamily="2" charset="2"/>
              <a:buChar char="Ø"/>
            </a:pPr>
            <a:r>
              <a:rPr lang="kk-KZ" sz="2400" dirty="0" smtClean="0">
                <a:solidFill>
                  <a:schemeClr val="accent1">
                    <a:lumMod val="50000"/>
                  </a:schemeClr>
                </a:solidFill>
                <a:latin typeface="Arial" pitchFamily="34" charset="0"/>
                <a:cs typeface="Arial" pitchFamily="34" charset="0"/>
              </a:rPr>
              <a:t>апелляциялық комиссиялардың жұмысын ұйымдастыру; </a:t>
            </a:r>
          </a:p>
          <a:p>
            <a:pPr marL="630238">
              <a:buFont typeface="Wingdings" pitchFamily="2" charset="2"/>
              <a:buChar char="Ø"/>
            </a:pPr>
            <a:r>
              <a:rPr lang="kk-KZ" sz="2400" dirty="0" smtClean="0">
                <a:solidFill>
                  <a:schemeClr val="accent1">
                    <a:lumMod val="50000"/>
                  </a:schemeClr>
                </a:solidFill>
                <a:latin typeface="Arial" pitchFamily="34" charset="0"/>
                <a:cs typeface="Arial" pitchFamily="34" charset="0"/>
              </a:rPr>
              <a:t> жылдық ауысу балын есептеу (GPA);</a:t>
            </a:r>
          </a:p>
          <a:p>
            <a:pPr marL="630238">
              <a:buFont typeface="Wingdings" pitchFamily="2" charset="2"/>
              <a:buChar char="Ø"/>
            </a:pPr>
            <a:r>
              <a:rPr lang="kk-KZ" sz="2400" dirty="0" smtClean="0">
                <a:solidFill>
                  <a:schemeClr val="accent1">
                    <a:lumMod val="50000"/>
                  </a:schemeClr>
                </a:solidFill>
                <a:latin typeface="Arial" pitchFamily="34" charset="0"/>
                <a:cs typeface="Arial" pitchFamily="34" charset="0"/>
              </a:rPr>
              <a:t>оқу бағдарламаларындағы академиялық қарыз бен айырмашылықты жою мақсатындағы жұмыстарды ұйымдастыру;</a:t>
            </a:r>
          </a:p>
          <a:p>
            <a:pPr marL="630238">
              <a:buFont typeface="Wingdings" pitchFamily="2" charset="2"/>
              <a:buChar char="Ø"/>
            </a:pPr>
            <a:r>
              <a:rPr lang="kk-KZ" sz="2400" dirty="0" smtClean="0">
                <a:solidFill>
                  <a:schemeClr val="accent1">
                    <a:lumMod val="50000"/>
                  </a:schemeClr>
                </a:solidFill>
                <a:latin typeface="Arial" pitchFamily="34" charset="0"/>
                <a:cs typeface="Arial" pitchFamily="34" charset="0"/>
              </a:rPr>
              <a:t> студенттердің білім сапасына мониторинг жүргізу;</a:t>
            </a:r>
          </a:p>
          <a:p>
            <a:pPr marL="630238">
              <a:buFont typeface="Wingdings" pitchFamily="2" charset="2"/>
              <a:buChar char="Ø"/>
            </a:pPr>
            <a:r>
              <a:rPr lang="kk-KZ" sz="2400" dirty="0" smtClean="0">
                <a:solidFill>
                  <a:schemeClr val="accent1">
                    <a:lumMod val="50000"/>
                  </a:schemeClr>
                </a:solidFill>
                <a:latin typeface="Arial" pitchFamily="34" charset="0"/>
                <a:cs typeface="Arial" pitchFamily="34" charset="0"/>
              </a:rPr>
              <a:t>білім алушылардың білімін бағалау бойынша іс-шараларды сапалы өткізуді қамтамасыз ету.</a:t>
            </a:r>
          </a:p>
          <a:p>
            <a:pPr>
              <a:buFont typeface="Arial" pitchFamily="34" charset="0"/>
              <a:buChar char="•"/>
            </a:pPr>
            <a:endParaRPr lang="kk-KZ" dirty="0" smtClean="0">
              <a:solidFill>
                <a:schemeClr val="accent1">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134</TotalTime>
  <Words>247</Words>
  <PresentationFormat>Экран (4:3)</PresentationFormat>
  <Paragraphs>24</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Солнцестояние</vt:lpstr>
      <vt:lpstr>Офис-регистратордың  2022-2023 оқу жылына арналған жұмыс жоспары</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208</dc:creator>
  <cp:lastModifiedBy>208</cp:lastModifiedBy>
  <cp:revision>19</cp:revision>
  <dcterms:created xsi:type="dcterms:W3CDTF">2022-09-15T04:50:53Z</dcterms:created>
  <dcterms:modified xsi:type="dcterms:W3CDTF">2022-09-15T09:29:46Z</dcterms:modified>
</cp:coreProperties>
</file>